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9"/>
  </p:notesMasterIdLst>
  <p:sldIdLst>
    <p:sldId id="256" r:id="rId3"/>
    <p:sldId id="257" r:id="rId4"/>
    <p:sldId id="310" r:id="rId5"/>
    <p:sldId id="308" r:id="rId6"/>
    <p:sldId id="309" r:id="rId7"/>
    <p:sldId id="311" r:id="rId8"/>
    <p:sldId id="312" r:id="rId9"/>
    <p:sldId id="313" r:id="rId10"/>
    <p:sldId id="315" r:id="rId11"/>
    <p:sldId id="316" r:id="rId12"/>
    <p:sldId id="318" r:id="rId13"/>
    <p:sldId id="319" r:id="rId14"/>
    <p:sldId id="320" r:id="rId15"/>
    <p:sldId id="321" r:id="rId16"/>
    <p:sldId id="325" r:id="rId17"/>
    <p:sldId id="326" r:id="rId18"/>
    <p:sldId id="327" r:id="rId19"/>
    <p:sldId id="328" r:id="rId20"/>
    <p:sldId id="323" r:id="rId21"/>
    <p:sldId id="322" r:id="rId22"/>
    <p:sldId id="329" r:id="rId23"/>
    <p:sldId id="330" r:id="rId24"/>
    <p:sldId id="331" r:id="rId25"/>
    <p:sldId id="332" r:id="rId26"/>
    <p:sldId id="290" r:id="rId27"/>
    <p:sldId id="291" r:id="rId28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30"/>
    </p:embeddedFont>
    <p:embeddedFont>
      <p:font typeface="Darker Grotesque" panose="020B0604020202020204" charset="0"/>
      <p:regular r:id="rId31"/>
      <p:bold r:id="rId32"/>
    </p:embeddedFont>
    <p:embeddedFont>
      <p:font typeface="Darker Grotesque Medium" panose="020B0604020202020204" charset="0"/>
      <p:regular r:id="rId33"/>
      <p:bold r:id="rId34"/>
    </p:embeddedFont>
    <p:embeddedFont>
      <p:font typeface="Libre Franklin" panose="00000500000000000000" charset="0"/>
      <p:regular r:id="rId35"/>
      <p:bold r:id="rId36"/>
      <p:italic r:id="rId37"/>
      <p:boldItalic r:id="rId38"/>
    </p:embeddedFont>
    <p:embeddedFont>
      <p:font typeface="Libre Franklin ExtraBold" panose="020B0604020202020204" charset="0"/>
      <p:bold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5C6437-761E-4DCE-9F6B-49CF21B7F3FA}">
  <a:tblStyle styleId="{925C6437-761E-4DCE-9F6B-49CF21B7F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Spark" userId="f021a6139b3c29b3" providerId="LiveId" clId="{5FF6A95B-4122-42F0-AEBE-E2B3E5E1DCD4}"/>
    <pc:docChg chg="undo custSel addSld modSld">
      <pc:chgData name="Ben Spark" userId="f021a6139b3c29b3" providerId="LiveId" clId="{5FF6A95B-4122-42F0-AEBE-E2B3E5E1DCD4}" dt="2020-10-04T19:19:05.319" v="1288" actId="313"/>
      <pc:docMkLst>
        <pc:docMk/>
      </pc:docMkLst>
      <pc:sldChg chg="addSp delSp modSp add mod delAnim modAnim">
        <pc:chgData name="Ben Spark" userId="f021a6139b3c29b3" providerId="LiveId" clId="{5FF6A95B-4122-42F0-AEBE-E2B3E5E1DCD4}" dt="2020-10-04T19:01:51.489" v="1009"/>
        <pc:sldMkLst>
          <pc:docMk/>
          <pc:sldMk cId="2036817659" sldId="329"/>
        </pc:sldMkLst>
        <pc:spChg chg="add mod">
          <ac:chgData name="Ben Spark" userId="f021a6139b3c29b3" providerId="LiveId" clId="{5FF6A95B-4122-42F0-AEBE-E2B3E5E1DCD4}" dt="2020-10-04T19:01:46.097" v="1008" actId="1076"/>
          <ac:spMkLst>
            <pc:docMk/>
            <pc:sldMk cId="2036817659" sldId="329"/>
            <ac:spMk id="2" creationId="{3FE272A7-1D56-4AE4-A3C9-1358613D47D6}"/>
          </ac:spMkLst>
        </pc:spChg>
        <pc:spChg chg="add del mod">
          <ac:chgData name="Ben Spark" userId="f021a6139b3c29b3" providerId="LiveId" clId="{5FF6A95B-4122-42F0-AEBE-E2B3E5E1DCD4}" dt="2020-10-04T15:51:24.126" v="151"/>
          <ac:spMkLst>
            <pc:docMk/>
            <pc:sldMk cId="2036817659" sldId="329"/>
            <ac:spMk id="3" creationId="{9F318A71-075F-48C5-8EE5-FDE54F76853F}"/>
          </ac:spMkLst>
        </pc:spChg>
        <pc:spChg chg="add del mod">
          <ac:chgData name="Ben Spark" userId="f021a6139b3c29b3" providerId="LiveId" clId="{5FF6A95B-4122-42F0-AEBE-E2B3E5E1DCD4}" dt="2020-10-04T15:51:24.127" v="153"/>
          <ac:spMkLst>
            <pc:docMk/>
            <pc:sldMk cId="2036817659" sldId="329"/>
            <ac:spMk id="4" creationId="{18AF9796-D983-44BB-9912-AC05B3449DEF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6" creationId="{BE505C49-341D-4479-B739-861EB20A2D56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7" creationId="{2ED0311E-C1F9-407D-AE33-3BB804CD1AAE}"/>
          </ac:spMkLst>
        </pc:spChg>
        <pc:spChg chg="del mod">
          <ac:chgData name="Ben Spark" userId="f021a6139b3c29b3" providerId="LiveId" clId="{5FF6A95B-4122-42F0-AEBE-E2B3E5E1DCD4}" dt="2020-10-04T15:46:22.043" v="57" actId="478"/>
          <ac:spMkLst>
            <pc:docMk/>
            <pc:sldMk cId="2036817659" sldId="329"/>
            <ac:spMk id="8" creationId="{31AF1EBB-45D8-4CD9-9F3B-862BDB385598}"/>
          </ac:spMkLst>
        </pc:spChg>
        <pc:spChg chg="del">
          <ac:chgData name="Ben Spark" userId="f021a6139b3c29b3" providerId="LiveId" clId="{5FF6A95B-4122-42F0-AEBE-E2B3E5E1DCD4}" dt="2020-10-04T15:46:20.108" v="56" actId="478"/>
          <ac:spMkLst>
            <pc:docMk/>
            <pc:sldMk cId="2036817659" sldId="329"/>
            <ac:spMk id="9" creationId="{0D78D9F7-64E9-4D7D-AA25-6E1293036E4D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0" creationId="{7C40EDE8-24BF-4CB4-898F-49E91C8B5A13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1" creationId="{B7753A6A-7103-4D22-BC9F-9535F5B1F01E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8" creationId="{4352C0DD-1757-4764-BC76-710C41A79731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9" creationId="{0989771C-E711-4522-A72E-7ED0EECC8079}"/>
          </ac:spMkLst>
        </pc:spChg>
        <pc:spChg chg="del mod">
          <ac:chgData name="Ben Spark" userId="f021a6139b3c29b3" providerId="LiveId" clId="{5FF6A95B-4122-42F0-AEBE-E2B3E5E1DCD4}" dt="2020-10-04T16:19:00.179" v="248" actId="478"/>
          <ac:spMkLst>
            <pc:docMk/>
            <pc:sldMk cId="2036817659" sldId="329"/>
            <ac:spMk id="20" creationId="{810352A8-EA9F-455B-A477-F39366DB2102}"/>
          </ac:spMkLst>
        </pc:spChg>
        <pc:spChg chg="add 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21" creationId="{D9AAB73F-6329-48B7-A8CA-CEBC4583A0AF}"/>
          </ac:spMkLst>
        </pc:spChg>
        <pc:spChg chg="del mod">
          <ac:chgData name="Ben Spark" userId="f021a6139b3c29b3" providerId="LiveId" clId="{5FF6A95B-4122-42F0-AEBE-E2B3E5E1DCD4}" dt="2020-10-04T15:51:38.100" v="154" actId="478"/>
          <ac:spMkLst>
            <pc:docMk/>
            <pc:sldMk cId="2036817659" sldId="329"/>
            <ac:spMk id="22" creationId="{B9225EBF-9DF5-4B91-8402-90BE472351B5}"/>
          </ac:spMkLst>
        </pc:spChg>
        <pc:spChg chg="del mod">
          <ac:chgData name="Ben Spark" userId="f021a6139b3c29b3" providerId="LiveId" clId="{5FF6A95B-4122-42F0-AEBE-E2B3E5E1DCD4}" dt="2020-10-04T15:52:22.002" v="170" actId="478"/>
          <ac:spMkLst>
            <pc:docMk/>
            <pc:sldMk cId="2036817659" sldId="329"/>
            <ac:spMk id="23" creationId="{DE0E82F3-01E1-45B9-A553-7BCDB97FD351}"/>
          </ac:spMkLst>
        </pc:spChg>
        <pc:spChg chg="add 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24" creationId="{37332C7A-786B-4DAA-AC69-C44EB25FF198}"/>
          </ac:spMkLst>
        </pc:spChg>
        <pc:spChg chg="add del mod">
          <ac:chgData name="Ben Spark" userId="f021a6139b3c29b3" providerId="LiveId" clId="{5FF6A95B-4122-42F0-AEBE-E2B3E5E1DCD4}" dt="2020-10-04T16:19:00.179" v="248" actId="478"/>
          <ac:spMkLst>
            <pc:docMk/>
            <pc:sldMk cId="2036817659" sldId="329"/>
            <ac:spMk id="25" creationId="{47D08EA7-019F-45AE-8ACF-1FC7A5E204F8}"/>
          </ac:spMkLst>
        </pc:spChg>
        <pc:spChg chg="add 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26" creationId="{DFA7EA81-CDED-429F-A043-48A33C0C4E48}"/>
          </ac:spMkLst>
        </pc:spChg>
        <pc:spChg chg="add del mod">
          <ac:chgData name="Ben Spark" userId="f021a6139b3c29b3" providerId="LiveId" clId="{5FF6A95B-4122-42F0-AEBE-E2B3E5E1DCD4}" dt="2020-10-04T15:52:20.985" v="169" actId="478"/>
          <ac:spMkLst>
            <pc:docMk/>
            <pc:sldMk cId="2036817659" sldId="329"/>
            <ac:spMk id="27" creationId="{08E6CC63-4EC3-4B97-9EBD-1135758644F5}"/>
          </ac:spMkLst>
        </pc:spChg>
        <pc:spChg chg="mod">
          <ac:chgData name="Ben Spark" userId="f021a6139b3c29b3" providerId="LiveId" clId="{5FF6A95B-4122-42F0-AEBE-E2B3E5E1DCD4}" dt="2020-10-04T15:45:40.417" v="16" actId="20577"/>
          <ac:spMkLst>
            <pc:docMk/>
            <pc:sldMk cId="2036817659" sldId="329"/>
            <ac:spMk id="1224" creationId="{00000000-0000-0000-0000-000000000000}"/>
          </ac:spMkLst>
        </pc:spChg>
        <pc:grpChg chg="del mod">
          <ac:chgData name="Ben Spark" userId="f021a6139b3c29b3" providerId="LiveId" clId="{5FF6A95B-4122-42F0-AEBE-E2B3E5E1DCD4}" dt="2020-10-04T16:18:57.193" v="247" actId="478"/>
          <ac:grpSpMkLst>
            <pc:docMk/>
            <pc:sldMk cId="2036817659" sldId="329"/>
            <ac:grpSpMk id="13" creationId="{5CCE4837-D862-45C6-B373-B86262F05C26}"/>
          </ac:grpSpMkLst>
        </pc:grpChg>
        <pc:picChg chg="add del mod">
          <ac:chgData name="Ben Spark" userId="f021a6139b3c29b3" providerId="LiveId" clId="{5FF6A95B-4122-42F0-AEBE-E2B3E5E1DCD4}" dt="2020-10-04T16:25:35.598" v="345" actId="478"/>
          <ac:picMkLst>
            <pc:docMk/>
            <pc:sldMk cId="2036817659" sldId="329"/>
            <ac:picMk id="12" creationId="{FD17BFCC-659B-48DC-A5D7-F06230CDB816}"/>
          </ac:picMkLst>
        </pc:picChg>
        <pc:picChg chg="add mod">
          <ac:chgData name="Ben Spark" userId="f021a6139b3c29b3" providerId="LiveId" clId="{5FF6A95B-4122-42F0-AEBE-E2B3E5E1DCD4}" dt="2020-10-04T16:26:05.638" v="351" actId="1076"/>
          <ac:picMkLst>
            <pc:docMk/>
            <pc:sldMk cId="2036817659" sldId="329"/>
            <ac:picMk id="30" creationId="{2A377F06-89F9-4D89-B684-CE65022F5185}"/>
          </ac:picMkLst>
        </pc:picChg>
        <pc:picChg chg="add del mod">
          <ac:chgData name="Ben Spark" userId="f021a6139b3c29b3" providerId="LiveId" clId="{5FF6A95B-4122-42F0-AEBE-E2B3E5E1DCD4}" dt="2020-10-04T16:30:04.680" v="355" actId="478"/>
          <ac:picMkLst>
            <pc:docMk/>
            <pc:sldMk cId="2036817659" sldId="329"/>
            <ac:picMk id="32" creationId="{53B1B927-C22A-4E32-BF3A-DEE245D45850}"/>
          </ac:picMkLst>
        </pc:picChg>
      </pc:sldChg>
      <pc:sldChg chg="modSp add mod modAnim">
        <pc:chgData name="Ben Spark" userId="f021a6139b3c29b3" providerId="LiveId" clId="{5FF6A95B-4122-42F0-AEBE-E2B3E5E1DCD4}" dt="2020-10-04T19:02:03.041" v="1011"/>
        <pc:sldMkLst>
          <pc:docMk/>
          <pc:sldMk cId="3127609655" sldId="330"/>
        </pc:sldMkLst>
        <pc:spChg chg="mod">
          <ac:chgData name="Ben Spark" userId="f021a6139b3c29b3" providerId="LiveId" clId="{5FF6A95B-4122-42F0-AEBE-E2B3E5E1DCD4}" dt="2020-10-04T16:43:47.233" v="521" actId="403"/>
          <ac:spMkLst>
            <pc:docMk/>
            <pc:sldMk cId="3127609655" sldId="330"/>
            <ac:spMk id="2" creationId="{3FE272A7-1D56-4AE4-A3C9-1358613D47D6}"/>
          </ac:spMkLst>
        </pc:spChg>
        <pc:spChg chg="mod">
          <ac:chgData name="Ben Spark" userId="f021a6139b3c29b3" providerId="LiveId" clId="{5FF6A95B-4122-42F0-AEBE-E2B3E5E1DCD4}" dt="2020-10-04T16:41:43.391" v="381" actId="20577"/>
          <ac:spMkLst>
            <pc:docMk/>
            <pc:sldMk cId="3127609655" sldId="330"/>
            <ac:spMk id="1224" creationId="{00000000-0000-0000-0000-000000000000}"/>
          </ac:spMkLst>
        </pc:spChg>
        <pc:picChg chg="mod">
          <ac:chgData name="Ben Spark" userId="f021a6139b3c29b3" providerId="LiveId" clId="{5FF6A95B-4122-42F0-AEBE-E2B3E5E1DCD4}" dt="2020-10-04T16:43:40.965" v="520" actId="1076"/>
          <ac:picMkLst>
            <pc:docMk/>
            <pc:sldMk cId="3127609655" sldId="330"/>
            <ac:picMk id="30" creationId="{2A377F06-89F9-4D89-B684-CE65022F5185}"/>
          </ac:picMkLst>
        </pc:picChg>
      </pc:sldChg>
      <pc:sldChg chg="modSp add mod modAnim">
        <pc:chgData name="Ben Spark" userId="f021a6139b3c29b3" providerId="LiveId" clId="{5FF6A95B-4122-42F0-AEBE-E2B3E5E1DCD4}" dt="2020-10-04T19:02:28.257" v="1016"/>
        <pc:sldMkLst>
          <pc:docMk/>
          <pc:sldMk cId="2811192479" sldId="331"/>
        </pc:sldMkLst>
        <pc:spChg chg="mod">
          <ac:chgData name="Ben Spark" userId="f021a6139b3c29b3" providerId="LiveId" clId="{5FF6A95B-4122-42F0-AEBE-E2B3E5E1DCD4}" dt="2020-10-04T16:46:37.872" v="1004" actId="14100"/>
          <ac:spMkLst>
            <pc:docMk/>
            <pc:sldMk cId="2811192479" sldId="331"/>
            <ac:spMk id="2" creationId="{3FE272A7-1D56-4AE4-A3C9-1358613D47D6}"/>
          </ac:spMkLst>
        </pc:spChg>
        <pc:picChg chg="mod">
          <ac:chgData name="Ben Spark" userId="f021a6139b3c29b3" providerId="LiveId" clId="{5FF6A95B-4122-42F0-AEBE-E2B3E5E1DCD4}" dt="2020-10-04T16:46:14.541" v="999" actId="1076"/>
          <ac:picMkLst>
            <pc:docMk/>
            <pc:sldMk cId="2811192479" sldId="331"/>
            <ac:picMk id="30" creationId="{2A377F06-89F9-4D89-B684-CE65022F5185}"/>
          </ac:picMkLst>
        </pc:picChg>
      </pc:sldChg>
      <pc:sldChg chg="modSp add mod modAnim">
        <pc:chgData name="Ben Spark" userId="f021a6139b3c29b3" providerId="LiveId" clId="{5FF6A95B-4122-42F0-AEBE-E2B3E5E1DCD4}" dt="2020-10-04T19:19:05.319" v="1288" actId="313"/>
        <pc:sldMkLst>
          <pc:docMk/>
          <pc:sldMk cId="3516233997" sldId="332"/>
        </pc:sldMkLst>
        <pc:spChg chg="mod">
          <ac:chgData name="Ben Spark" userId="f021a6139b3c29b3" providerId="LiveId" clId="{5FF6A95B-4122-42F0-AEBE-E2B3E5E1DCD4}" dt="2020-10-04T19:19:05.319" v="1288" actId="313"/>
          <ac:spMkLst>
            <pc:docMk/>
            <pc:sldMk cId="3516233997" sldId="332"/>
            <ac:spMk id="2" creationId="{3FE272A7-1D56-4AE4-A3C9-1358613D47D6}"/>
          </ac:spMkLst>
        </pc:spChg>
        <pc:spChg chg="mod">
          <ac:chgData name="Ben Spark" userId="f021a6139b3c29b3" providerId="LiveId" clId="{5FF6A95B-4122-42F0-AEBE-E2B3E5E1DCD4}" dt="2020-10-04T19:15:50.690" v="1055" actId="20577"/>
          <ac:spMkLst>
            <pc:docMk/>
            <pc:sldMk cId="3516233997" sldId="332"/>
            <ac:spMk id="1224" creationId="{00000000-0000-0000-0000-000000000000}"/>
          </ac:spMkLst>
        </pc:spChg>
      </pc:sldChg>
    </pc:docChg>
  </pc:docChgLst>
  <pc:docChgLst>
    <pc:chgData name="Ben Spark" userId="f021a6139b3c29b3" providerId="LiveId" clId="{A6A03B49-0BA1-41AF-86C7-34781DEF57B4}"/>
    <pc:docChg chg="undo custSel addSld delSld">
      <pc:chgData name="Ben Spark" userId="f021a6139b3c29b3" providerId="LiveId" clId="{A6A03B49-0BA1-41AF-86C7-34781DEF57B4}" dt="2020-10-06T23:18:32.583" v="7" actId="47"/>
      <pc:docMkLst>
        <pc:docMk/>
      </pc:docMkLst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2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3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4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5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6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7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8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9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0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1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2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3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4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5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6"/>
        </pc:sldMkLst>
      </pc:sldChg>
      <pc:sldChg chg="add del">
        <pc:chgData name="Ben Spark" userId="f021a6139b3c29b3" providerId="LiveId" clId="{A6A03B49-0BA1-41AF-86C7-34781DEF57B4}" dt="2020-10-06T23:18:20.330" v="4" actId="47"/>
        <pc:sldMkLst>
          <pc:docMk/>
          <pc:sldMk cId="1706990703" sldId="311"/>
        </pc:sldMkLst>
      </pc:sldChg>
      <pc:sldChg chg="add del">
        <pc:chgData name="Ben Spark" userId="f021a6139b3c29b3" providerId="LiveId" clId="{A6A03B49-0BA1-41AF-86C7-34781DEF57B4}" dt="2020-10-06T23:18:21.241" v="5" actId="47"/>
        <pc:sldMkLst>
          <pc:docMk/>
          <pc:sldMk cId="3293617459" sldId="312"/>
        </pc:sldMkLst>
      </pc:sldChg>
      <pc:sldChg chg="add del">
        <pc:chgData name="Ben Spark" userId="f021a6139b3c29b3" providerId="LiveId" clId="{A6A03B49-0BA1-41AF-86C7-34781DEF57B4}" dt="2020-10-06T23:18:20.330" v="4" actId="47"/>
        <pc:sldMkLst>
          <pc:docMk/>
          <pc:sldMk cId="4290181132" sldId="313"/>
        </pc:sldMkLst>
      </pc:sldChg>
      <pc:sldChg chg="add del">
        <pc:chgData name="Ben Spark" userId="f021a6139b3c29b3" providerId="LiveId" clId="{A6A03B49-0BA1-41AF-86C7-34781DEF57B4}" dt="2020-10-06T23:18:32.583" v="7" actId="47"/>
        <pc:sldMkLst>
          <pc:docMk/>
          <pc:sldMk cId="3421958711" sldId="316"/>
        </pc:sldMkLst>
      </pc:sldChg>
      <pc:sldChg chg="del">
        <pc:chgData name="Ben Spark" userId="f021a6139b3c29b3" providerId="LiveId" clId="{A6A03B49-0BA1-41AF-86C7-34781DEF57B4}" dt="2020-10-06T23:18:00.632" v="1" actId="47"/>
        <pc:sldMkLst>
          <pc:docMk/>
          <pc:sldMk cId="3920462823" sldId="3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882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184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85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21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007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1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800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109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1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69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269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606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586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021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345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8e6a264e8c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8e6a264e8c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8e6a264e8c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8e6a264e8c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813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89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641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898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80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080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10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89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89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D80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rot="5400000" flipH="1">
            <a:off x="143520" y="3786033"/>
            <a:ext cx="299680" cy="300226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D80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rot="5400000" flipH="1">
            <a:off x="-70574" y="1245089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rot="5400000" flipH="1">
            <a:off x="160418" y="4379828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w="19050" cap="flat" cmpd="sng">
            <a:solidFill>
              <a:srgbClr val="883F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rgbClr val="FFD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rgbClr val="883F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 txBox="1">
            <a:spLocks noGrp="1"/>
          </p:cNvSpPr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"/>
          <p:cNvSpPr txBox="1">
            <a:spLocks noGrp="1"/>
          </p:cNvSpPr>
          <p:nvPr>
            <p:ph type="subTitle" idx="1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 rot="-5400000">
            <a:off x="8490515" y="4794343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/>
          <p:nvPr/>
        </p:nvSpPr>
        <p:spPr>
          <a:xfrm rot="-5400000">
            <a:off x="8801634" y="4783445"/>
            <a:ext cx="154536" cy="154536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400"/>
            </a:lvl9pPr>
          </a:lstStyle>
          <a:p>
            <a:endParaRPr/>
          </a:p>
        </p:txBody>
      </p:sp>
      <p:cxnSp>
        <p:nvCxnSpPr>
          <p:cNvPr id="178" name="Google Shape;178;p4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"/>
          <p:cNvSpPr/>
          <p:nvPr/>
        </p:nvSpPr>
        <p:spPr>
          <a:xfrm rot="-5400000">
            <a:off x="184140" y="480525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75753" y="453235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4892316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101151" y="159064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"/>
          <p:cNvSpPr/>
          <p:nvPr/>
        </p:nvSpPr>
        <p:spPr>
          <a:xfrm rot="-5400000">
            <a:off x="757377" y="175215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964730" y="166815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 rot="-2532444">
            <a:off x="105276" y="-11344"/>
            <a:ext cx="544954" cy="529275"/>
            <a:chOff x="493977" y="4202564"/>
            <a:chExt cx="544967" cy="529288"/>
          </a:xfrm>
        </p:grpSpPr>
        <p:sp>
          <p:nvSpPr>
            <p:cNvPr id="187" name="Google Shape;187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rot="-2520025">
            <a:off x="8099464" y="-11337"/>
            <a:ext cx="544938" cy="529260"/>
            <a:chOff x="493977" y="4202564"/>
            <a:chExt cx="544967" cy="529288"/>
          </a:xfrm>
        </p:grpSpPr>
        <p:sp>
          <p:nvSpPr>
            <p:cNvPr id="203" name="Google Shape;203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flipH="1">
            <a:off x="8772913" y="191726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4"/>
          <p:cNvGrpSpPr/>
          <p:nvPr/>
        </p:nvGrpSpPr>
        <p:grpSpPr>
          <a:xfrm>
            <a:off x="163630" y="4132368"/>
            <a:ext cx="161127" cy="262714"/>
            <a:chOff x="8814523" y="4301099"/>
            <a:chExt cx="181204" cy="295450"/>
          </a:xfrm>
        </p:grpSpPr>
        <p:sp>
          <p:nvSpPr>
            <p:cNvPr id="220" name="Google Shape;220;p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4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556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11" name="Google Shape;1211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Libre+Frankli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onts.google.com/specimen/Darker+Grotesqu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143EE7-A8C3-431C-A33A-C8642E84F8B1}"/>
              </a:ext>
            </a:extLst>
          </p:cNvPr>
          <p:cNvSpPr/>
          <p:nvPr/>
        </p:nvSpPr>
        <p:spPr>
          <a:xfrm>
            <a:off x="5049371" y="4230716"/>
            <a:ext cx="4087909" cy="833718"/>
          </a:xfrm>
          <a:prstGeom prst="rect">
            <a:avLst/>
          </a:prstGeom>
          <a:solidFill>
            <a:srgbClr val="1B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Google Shape;1217;p35"/>
          <p:cNvSpPr txBox="1">
            <a:spLocks noGrp="1"/>
          </p:cNvSpPr>
          <p:nvPr>
            <p:ph type="ctrTitle"/>
          </p:nvPr>
        </p:nvSpPr>
        <p:spPr>
          <a:xfrm>
            <a:off x="1" y="1622799"/>
            <a:ext cx="9143999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ASP.NET CORE IDENTITY</a:t>
            </a:r>
            <a:br>
              <a:rPr lang="en" sz="6000" dirty="0">
                <a:solidFill>
                  <a:schemeClr val="accent5"/>
                </a:solidFill>
                <a:latin typeface="Bahnschrift SemiBold" panose="020B0502040204020203" pitchFamily="34" charset="0"/>
              </a:rPr>
            </a:br>
            <a:r>
              <a:rPr lang="en" sz="3600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Authentication &amp; Authorization</a:t>
            </a:r>
            <a:endParaRPr sz="6000" dirty="0">
              <a:solidFill>
                <a:schemeClr val="accent5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9F440-0389-49C3-A812-DF1B8D95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973" y="2777865"/>
            <a:ext cx="1658510" cy="1658510"/>
          </a:xfrm>
          <a:prstGeom prst="rect">
            <a:avLst/>
          </a:prstGeom>
        </p:spPr>
      </p:pic>
      <p:sp>
        <p:nvSpPr>
          <p:cNvPr id="3" name="Google Shape;1553;p50">
            <a:extLst>
              <a:ext uri="{FF2B5EF4-FFF2-40B4-BE49-F238E27FC236}">
                <a16:creationId xmlns:a16="http://schemas.microsoft.com/office/drawing/2014/main" id="{C473D281-34DF-4930-92F0-7185ADDB4925}"/>
              </a:ext>
            </a:extLst>
          </p:cNvPr>
          <p:cNvSpPr txBox="1">
            <a:spLocks/>
          </p:cNvSpPr>
          <p:nvPr/>
        </p:nvSpPr>
        <p:spPr>
          <a:xfrm>
            <a:off x="5641045" y="4187527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ES" sz="2400" dirty="0">
                <a:solidFill>
                  <a:schemeClr val="accent4"/>
                </a:solidFill>
              </a:rPr>
              <a:t>BHRUGEN PATEL</a:t>
            </a:r>
          </a:p>
        </p:txBody>
      </p:sp>
      <p:sp>
        <p:nvSpPr>
          <p:cNvPr id="5" name="Google Shape;1553;p50">
            <a:extLst>
              <a:ext uri="{FF2B5EF4-FFF2-40B4-BE49-F238E27FC236}">
                <a16:creationId xmlns:a16="http://schemas.microsoft.com/office/drawing/2014/main" id="{6E174E3E-C1D2-49F2-B647-C8CA04E6AC23}"/>
              </a:ext>
            </a:extLst>
          </p:cNvPr>
          <p:cNvSpPr txBox="1">
            <a:spLocks/>
          </p:cNvSpPr>
          <p:nvPr/>
        </p:nvSpPr>
        <p:spPr>
          <a:xfrm>
            <a:off x="5824713" y="4541049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ES" sz="1600" dirty="0">
                <a:solidFill>
                  <a:schemeClr val="bg1"/>
                </a:solidFill>
              </a:rPr>
              <a:t>www.dotnetmastery.com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6E427D-F928-4B7E-A68E-839ED142AB88}"/>
              </a:ext>
            </a:extLst>
          </p:cNvPr>
          <p:cNvSpPr/>
          <p:nvPr/>
        </p:nvSpPr>
        <p:spPr>
          <a:xfrm>
            <a:off x="108741" y="1632663"/>
            <a:ext cx="2161653" cy="30288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7" name="Picture 6" descr="A made bed in a room&#10;&#10;Description automatically generated">
            <a:extLst>
              <a:ext uri="{FF2B5EF4-FFF2-40B4-BE49-F238E27FC236}">
                <a16:creationId xmlns:a16="http://schemas.microsoft.com/office/drawing/2014/main" id="{2B9A965D-4DC1-47C7-898B-B14FCECC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46" y="1643909"/>
            <a:ext cx="1532964" cy="1021976"/>
          </a:xfrm>
          <a:prstGeom prst="rect">
            <a:avLst/>
          </a:prstGeom>
        </p:spPr>
      </p:pic>
      <p:pic>
        <p:nvPicPr>
          <p:cNvPr id="9" name="Picture 8" descr="A bedroom with a large bed in a hotel room&#10;&#10;Description automatically generated">
            <a:extLst>
              <a:ext uri="{FF2B5EF4-FFF2-40B4-BE49-F238E27FC236}">
                <a16:creationId xmlns:a16="http://schemas.microsoft.com/office/drawing/2014/main" id="{C1AD8985-36A0-4EAE-9451-055644007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705" y="3621177"/>
            <a:ext cx="1532963" cy="1021976"/>
          </a:xfrm>
          <a:prstGeom prst="rect">
            <a:avLst/>
          </a:prstGeom>
        </p:spPr>
      </p:pic>
      <p:pic>
        <p:nvPicPr>
          <p:cNvPr id="11" name="Picture 10" descr="A bedroom with a bed and a chair in a room&#10;&#10;Description automatically generated">
            <a:extLst>
              <a:ext uri="{FF2B5EF4-FFF2-40B4-BE49-F238E27FC236}">
                <a16:creationId xmlns:a16="http://schemas.microsoft.com/office/drawing/2014/main" id="{14B75CB6-66E7-44BE-B4EA-1201C0A81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925" y="3621177"/>
            <a:ext cx="1532963" cy="1021975"/>
          </a:xfrm>
          <a:prstGeom prst="rect">
            <a:avLst/>
          </a:prstGeom>
        </p:spPr>
      </p:pic>
      <p:pic>
        <p:nvPicPr>
          <p:cNvPr id="13" name="Picture 12" descr="A picture containing indoor, sitting, computer, table&#10;&#10;Description automatically generated">
            <a:extLst>
              <a:ext uri="{FF2B5EF4-FFF2-40B4-BE49-F238E27FC236}">
                <a16:creationId xmlns:a16="http://schemas.microsoft.com/office/drawing/2014/main" id="{3829401C-6CA7-476C-A565-91B8FA6DD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705" y="1643909"/>
            <a:ext cx="1532822" cy="1021976"/>
          </a:xfrm>
          <a:prstGeom prst="rect">
            <a:avLst/>
          </a:prstGeom>
        </p:spPr>
      </p:pic>
      <p:pic>
        <p:nvPicPr>
          <p:cNvPr id="15" name="Picture 14" descr="A group of palm trees next to a pool of water&#10;&#10;Description automatically generated">
            <a:extLst>
              <a:ext uri="{FF2B5EF4-FFF2-40B4-BE49-F238E27FC236}">
                <a16:creationId xmlns:a16="http://schemas.microsoft.com/office/drawing/2014/main" id="{7C561ACD-D07E-4D73-A173-3A9347CC7E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832"/>
          <a:stretch/>
        </p:blipFill>
        <p:spPr>
          <a:xfrm>
            <a:off x="5480066" y="1644498"/>
            <a:ext cx="1532822" cy="10213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18381C5-A428-42B1-922C-50A697485E32}"/>
              </a:ext>
            </a:extLst>
          </p:cNvPr>
          <p:cNvSpPr/>
          <p:nvPr/>
        </p:nvSpPr>
        <p:spPr>
          <a:xfrm>
            <a:off x="7442948" y="4349000"/>
            <a:ext cx="1532822" cy="642097"/>
          </a:xfrm>
          <a:prstGeom prst="rect">
            <a:avLst/>
          </a:prstGeom>
          <a:solidFill>
            <a:srgbClr val="1B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3C8595A-65EC-4711-A231-CF09B39BE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8145" y="3621177"/>
            <a:ext cx="1532965" cy="1021976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1C04661A-E75A-40DE-AB1F-D2CBEC5286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450" t="1072" r="45648" b="-1072"/>
          <a:stretch/>
        </p:blipFill>
        <p:spPr>
          <a:xfrm>
            <a:off x="2208344" y="2568322"/>
            <a:ext cx="1410001" cy="12443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228258A-6492-4111-95EB-B01D07480025}"/>
              </a:ext>
            </a:extLst>
          </p:cNvPr>
          <p:cNvSpPr/>
          <p:nvPr/>
        </p:nvSpPr>
        <p:spPr>
          <a:xfrm>
            <a:off x="2568386" y="1337988"/>
            <a:ext cx="6346868" cy="3653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ACF97-6BF5-4B90-908C-5439B392BA7F}"/>
              </a:ext>
            </a:extLst>
          </p:cNvPr>
          <p:cNvSpPr txBox="1"/>
          <p:nvPr/>
        </p:nvSpPr>
        <p:spPr>
          <a:xfrm>
            <a:off x="3733771" y="3336435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OTHER ROOM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ED9A1-9363-493E-908B-E3A77DE881B9}"/>
              </a:ext>
            </a:extLst>
          </p:cNvPr>
          <p:cNvSpPr txBox="1"/>
          <p:nvPr/>
        </p:nvSpPr>
        <p:spPr>
          <a:xfrm>
            <a:off x="5536115" y="3329707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OTHER ROOM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8CBFD-2625-401B-9ABB-3D6A97EEA221}"/>
              </a:ext>
            </a:extLst>
          </p:cNvPr>
          <p:cNvSpPr txBox="1"/>
          <p:nvPr/>
        </p:nvSpPr>
        <p:spPr>
          <a:xfrm>
            <a:off x="7404946" y="3336435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STAFF 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F1927-4876-4D25-8728-5EDE00B92853}"/>
              </a:ext>
            </a:extLst>
          </p:cNvPr>
          <p:cNvSpPr txBox="1"/>
          <p:nvPr/>
        </p:nvSpPr>
        <p:spPr>
          <a:xfrm>
            <a:off x="7334336" y="1365694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BOB’s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F410-A044-4138-B6A2-7249FCAD2B19}"/>
              </a:ext>
            </a:extLst>
          </p:cNvPr>
          <p:cNvSpPr txBox="1"/>
          <p:nvPr/>
        </p:nvSpPr>
        <p:spPr>
          <a:xfrm>
            <a:off x="5512519" y="1365472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HOTEL POOL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BCDE6-63F7-460C-8899-0916B608B105}"/>
              </a:ext>
            </a:extLst>
          </p:cNvPr>
          <p:cNvSpPr txBox="1"/>
          <p:nvPr/>
        </p:nvSpPr>
        <p:spPr>
          <a:xfrm>
            <a:off x="3833257" y="1372196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HOTEL GYM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17E62-2E65-4D2F-A306-034F4662FEBF}"/>
              </a:ext>
            </a:extLst>
          </p:cNvPr>
          <p:cNvSpPr txBox="1"/>
          <p:nvPr/>
        </p:nvSpPr>
        <p:spPr>
          <a:xfrm>
            <a:off x="156932" y="1614219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MANAGER’s ACCESS</a:t>
            </a:r>
          </a:p>
        </p:txBody>
      </p:sp>
      <p:pic>
        <p:nvPicPr>
          <p:cNvPr id="14" name="Picture 13" descr="A person in a suit and tie&#10;&#10;Description automatically generated">
            <a:extLst>
              <a:ext uri="{FF2B5EF4-FFF2-40B4-BE49-F238E27FC236}">
                <a16:creationId xmlns:a16="http://schemas.microsoft.com/office/drawing/2014/main" id="{9317B1F5-D633-4A6A-8B22-BAF07586AB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7775"/>
          <a:stretch/>
        </p:blipFill>
        <p:spPr>
          <a:xfrm>
            <a:off x="485215" y="1738828"/>
            <a:ext cx="1235109" cy="29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5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31" grpId="0" animBg="1"/>
      <p:bldP spid="2" grpId="0"/>
      <p:bldP spid="3" grpId="0"/>
      <p:bldP spid="5" grpId="0"/>
      <p:bldP spid="6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Cookie Based Authentication</a:t>
            </a:r>
          </a:p>
          <a:p>
            <a:pPr marL="139700" indent="0" fontAlgn="base">
              <a:buNone/>
            </a:pPr>
            <a:r>
              <a:rPr lang="en-US" dirty="0"/>
              <a:t>Cookie-based authentication has been the default method for handling user authentication for a long time.</a:t>
            </a:r>
          </a:p>
          <a:p>
            <a:pPr marL="139700" indent="0">
              <a:buNone/>
            </a:pPr>
            <a:r>
              <a:rPr lang="en-US" dirty="0"/>
              <a:t>Cookie-based authentication is </a:t>
            </a:r>
            <a:r>
              <a:rPr lang="en-US" b="1" dirty="0"/>
              <a:t>stateful</a:t>
            </a:r>
            <a:r>
              <a:rPr lang="en-US" dirty="0"/>
              <a:t>.</a:t>
            </a:r>
          </a:p>
          <a:p>
            <a:pPr marL="139700" indent="0"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Token Based Authentication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Token-based authentication has gained prevalence over the last few years due to the rise of single page applications, web APIs, and the Internet of Things (IoT).</a:t>
            </a:r>
          </a:p>
          <a:p>
            <a:pPr marL="0" lvl="0" indent="0">
              <a:buNone/>
            </a:pPr>
            <a:r>
              <a:rPr lang="en-US" dirty="0"/>
              <a:t>The server does not keep a record of which users are logged in or which JWTs have been issued, hence stateless.</a:t>
            </a:r>
            <a:endParaRPr lang="en-US" sz="2800" b="1" dirty="0"/>
          </a:p>
          <a:p>
            <a:endParaRPr lang="en-US" sz="2800" dirty="0"/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ASP.NET Authentication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sz="1800" dirty="0"/>
              <a:t>Let's look at the flow of cookie-based authentication: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User enters their login credentials.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Server verifies the credentials are correct and creates a session which is then stored in a database.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A cookie with the session ID is placed in the user's browser.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On subsequent requests, the session ID is verified against the database and if valid the request processed.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Once a user logs out of the app, the session is destroyed both client-side and server-side.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Cookie Based Authentication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3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sz="1800" dirty="0"/>
              <a:t>Let's look at the flow of token-based authentication: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User enters their login credentials.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Server verifies the credentials are correct and returns a signed token.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This token is stored client-side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Subsequent requests to the server includes this token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The server decodes the JWT and if the token is valid processes the request.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Once a user logs out, the token is destroyed client-side.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Token Based Authentication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551859" y="538741"/>
            <a:ext cx="83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5"/>
                </a:solidFill>
              </a:rPr>
              <a:t>Requirements and Handlers in Policy</a:t>
            </a:r>
          </a:p>
        </p:txBody>
      </p:sp>
      <p:sp>
        <p:nvSpPr>
          <p:cNvPr id="19" name="Google Shape;2156;p70">
            <a:extLst>
              <a:ext uri="{FF2B5EF4-FFF2-40B4-BE49-F238E27FC236}">
                <a16:creationId xmlns:a16="http://schemas.microsoft.com/office/drawing/2014/main" id="{C37D1B8C-34A5-46FB-AA2D-5C12B5764CDD}"/>
              </a:ext>
            </a:extLst>
          </p:cNvPr>
          <p:cNvSpPr/>
          <p:nvPr/>
        </p:nvSpPr>
        <p:spPr>
          <a:xfrm>
            <a:off x="1591294" y="2096045"/>
            <a:ext cx="5807034" cy="7542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AdminWithMoreThan1000DaysRequirement</a:t>
            </a:r>
          </a:p>
          <a:p>
            <a:pPr lvl="0"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Days = 1000</a:t>
            </a:r>
          </a:p>
        </p:txBody>
      </p:sp>
      <p:sp>
        <p:nvSpPr>
          <p:cNvPr id="21" name="Google Shape;2157;p70">
            <a:extLst>
              <a:ext uri="{FF2B5EF4-FFF2-40B4-BE49-F238E27FC236}">
                <a16:creationId xmlns:a16="http://schemas.microsoft.com/office/drawing/2014/main" id="{B21E0013-853E-4884-979B-4A1F01E8830A}"/>
              </a:ext>
            </a:extLst>
          </p:cNvPr>
          <p:cNvSpPr/>
          <p:nvPr/>
        </p:nvSpPr>
        <p:spPr>
          <a:xfrm>
            <a:off x="603803" y="3346377"/>
            <a:ext cx="6675772" cy="7542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AdminWithOver1000DaysHandler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&lt;AdminWithMoreThan1000DaysRequirement&gt;</a:t>
            </a:r>
          </a:p>
        </p:txBody>
      </p:sp>
      <p:sp>
        <p:nvSpPr>
          <p:cNvPr id="62" name="Google Shape;1223;p36">
            <a:extLst>
              <a:ext uri="{FF2B5EF4-FFF2-40B4-BE49-F238E27FC236}">
                <a16:creationId xmlns:a16="http://schemas.microsoft.com/office/drawing/2014/main" id="{4ED9D23D-F1BA-4477-A648-345EFD01C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843" y="1327383"/>
            <a:ext cx="8411216" cy="804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dirty="0"/>
              <a:t>We want to implement custom policy, in which we will display a special page to users whose account are over 1000 days old and user role must be “Admin”</a:t>
            </a:r>
          </a:p>
          <a:p>
            <a:pPr marL="13970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</p:txBody>
      </p:sp>
      <p:sp>
        <p:nvSpPr>
          <p:cNvPr id="1222" name="Google Shape;2157;p70">
            <a:extLst>
              <a:ext uri="{FF2B5EF4-FFF2-40B4-BE49-F238E27FC236}">
                <a16:creationId xmlns:a16="http://schemas.microsoft.com/office/drawing/2014/main" id="{97A3B765-5862-46F2-A615-90217C7E2C1F}"/>
              </a:ext>
            </a:extLst>
          </p:cNvPr>
          <p:cNvSpPr/>
          <p:nvPr/>
        </p:nvSpPr>
        <p:spPr>
          <a:xfrm>
            <a:off x="7279574" y="3346377"/>
            <a:ext cx="1399309" cy="7542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Succeed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</a:rPr>
              <a:t>Fail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</a:rPr>
              <a:t>Do nothing</a:t>
            </a:r>
          </a:p>
        </p:txBody>
      </p:sp>
    </p:spTree>
    <p:extLst>
      <p:ext uri="{BB962C8B-B14F-4D97-AF65-F5344CB8AC3E}">
        <p14:creationId xmlns:p14="http://schemas.microsoft.com/office/powerpoint/2010/main" val="18009903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12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2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3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3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551859" y="538741"/>
            <a:ext cx="83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5"/>
                </a:solidFill>
              </a:rPr>
              <a:t>Structure</a:t>
            </a:r>
            <a:r>
              <a:rPr lang="en-US" sz="3600" dirty="0">
                <a:solidFill>
                  <a:schemeClr val="accent5"/>
                </a:solidFill>
              </a:rPr>
              <a:t> </a:t>
            </a:r>
            <a:r>
              <a:rPr lang="en-US" sz="2400" dirty="0">
                <a:solidFill>
                  <a:schemeClr val="accent5"/>
                </a:solidFill>
              </a:rPr>
              <a:t>and Architecture of ASP.NET Core Identity</a:t>
            </a:r>
          </a:p>
        </p:txBody>
      </p:sp>
      <p:sp>
        <p:nvSpPr>
          <p:cNvPr id="4" name="Google Shape;2148;p70">
            <a:extLst>
              <a:ext uri="{FF2B5EF4-FFF2-40B4-BE49-F238E27FC236}">
                <a16:creationId xmlns:a16="http://schemas.microsoft.com/office/drawing/2014/main" id="{B8DE25EC-2F41-4408-9090-A0EBB193B505}"/>
              </a:ext>
            </a:extLst>
          </p:cNvPr>
          <p:cNvSpPr/>
          <p:nvPr/>
        </p:nvSpPr>
        <p:spPr>
          <a:xfrm>
            <a:off x="5459012" y="3366604"/>
            <a:ext cx="970348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ASPNETUSER</a:t>
            </a:r>
            <a:endParaRPr sz="700" dirty="0"/>
          </a:p>
        </p:txBody>
      </p:sp>
      <p:sp>
        <p:nvSpPr>
          <p:cNvPr id="5" name="Google Shape;2149;p70">
            <a:extLst>
              <a:ext uri="{FF2B5EF4-FFF2-40B4-BE49-F238E27FC236}">
                <a16:creationId xmlns:a16="http://schemas.microsoft.com/office/drawing/2014/main" id="{7DA9E2B3-FFF9-48B6-A7FE-7B3851110A21}"/>
              </a:ext>
            </a:extLst>
          </p:cNvPr>
          <p:cNvSpPr/>
          <p:nvPr/>
        </p:nvSpPr>
        <p:spPr>
          <a:xfrm>
            <a:off x="744408" y="1773825"/>
            <a:ext cx="3795838" cy="754200"/>
          </a:xfrm>
          <a:prstGeom prst="roundRect">
            <a:avLst>
              <a:gd name="adj" fmla="val 16667"/>
            </a:avLst>
          </a:prstGeom>
          <a:solidFill>
            <a:srgbClr val="883F9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User Store &amp; Role Store [DAL]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Google Shape;2156;p70">
            <a:extLst>
              <a:ext uri="{FF2B5EF4-FFF2-40B4-BE49-F238E27FC236}">
                <a16:creationId xmlns:a16="http://schemas.microsoft.com/office/drawing/2014/main" id="{C37D1B8C-34A5-46FB-AA2D-5C12B5764CDD}"/>
              </a:ext>
            </a:extLst>
          </p:cNvPr>
          <p:cNvSpPr/>
          <p:nvPr/>
        </p:nvSpPr>
        <p:spPr>
          <a:xfrm>
            <a:off x="744409" y="2951068"/>
            <a:ext cx="3795837" cy="754200"/>
          </a:xfrm>
          <a:prstGeom prst="roundRect">
            <a:avLst>
              <a:gd name="adj" fmla="val 16667"/>
            </a:avLst>
          </a:prstGeom>
          <a:solidFill>
            <a:srgbClr val="F8982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User Manager &amp; Role Manager</a:t>
            </a:r>
          </a:p>
        </p:txBody>
      </p:sp>
      <p:sp>
        <p:nvSpPr>
          <p:cNvPr id="21" name="Google Shape;2157;p70">
            <a:extLst>
              <a:ext uri="{FF2B5EF4-FFF2-40B4-BE49-F238E27FC236}">
                <a16:creationId xmlns:a16="http://schemas.microsoft.com/office/drawing/2014/main" id="{B21E0013-853E-4884-979B-4A1F01E8830A}"/>
              </a:ext>
            </a:extLst>
          </p:cNvPr>
          <p:cNvSpPr/>
          <p:nvPr/>
        </p:nvSpPr>
        <p:spPr>
          <a:xfrm>
            <a:off x="744409" y="4100577"/>
            <a:ext cx="3795837" cy="754200"/>
          </a:xfrm>
          <a:prstGeom prst="roundRect">
            <a:avLst>
              <a:gd name="adj" fmla="val 16667"/>
            </a:avLst>
          </a:prstGeom>
          <a:solidFill>
            <a:srgbClr val="0397D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Sign In Manager and other Helper</a:t>
            </a:r>
          </a:p>
        </p:txBody>
      </p:sp>
      <p:sp>
        <p:nvSpPr>
          <p:cNvPr id="23" name="Google Shape;2158;p70">
            <a:extLst>
              <a:ext uri="{FF2B5EF4-FFF2-40B4-BE49-F238E27FC236}">
                <a16:creationId xmlns:a16="http://schemas.microsoft.com/office/drawing/2014/main" id="{83ABF236-C7AA-4DE7-96A3-757935B5444B}"/>
              </a:ext>
            </a:extLst>
          </p:cNvPr>
          <p:cNvSpPr/>
          <p:nvPr/>
        </p:nvSpPr>
        <p:spPr>
          <a:xfrm>
            <a:off x="5459013" y="1773825"/>
            <a:ext cx="3523129" cy="754200"/>
          </a:xfrm>
          <a:prstGeom prst="roundRect">
            <a:avLst>
              <a:gd name="adj" fmla="val 16667"/>
            </a:avLst>
          </a:prstGeom>
          <a:solidFill>
            <a:srgbClr val="4CAE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Entity Framework Core [SQL SERVER]</a:t>
            </a:r>
            <a:endParaRPr dirty="0"/>
          </a:p>
        </p:txBody>
      </p:sp>
      <p:sp>
        <p:nvSpPr>
          <p:cNvPr id="31" name="Google Shape;2148;p70">
            <a:extLst>
              <a:ext uri="{FF2B5EF4-FFF2-40B4-BE49-F238E27FC236}">
                <a16:creationId xmlns:a16="http://schemas.microsoft.com/office/drawing/2014/main" id="{F62B4263-B1D3-4AD8-9F6A-78E8036503E1}"/>
              </a:ext>
            </a:extLst>
          </p:cNvPr>
          <p:cNvSpPr/>
          <p:nvPr/>
        </p:nvSpPr>
        <p:spPr>
          <a:xfrm>
            <a:off x="6588292" y="3366604"/>
            <a:ext cx="970348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ASPNETROLE</a:t>
            </a:r>
            <a:endParaRPr sz="700" dirty="0"/>
          </a:p>
        </p:txBody>
      </p:sp>
      <p:sp>
        <p:nvSpPr>
          <p:cNvPr id="33" name="Google Shape;2148;p70">
            <a:extLst>
              <a:ext uri="{FF2B5EF4-FFF2-40B4-BE49-F238E27FC236}">
                <a16:creationId xmlns:a16="http://schemas.microsoft.com/office/drawing/2014/main" id="{D7C8A21C-AD06-4DE4-B518-C1C169340B33}"/>
              </a:ext>
            </a:extLst>
          </p:cNvPr>
          <p:cNvSpPr/>
          <p:nvPr/>
        </p:nvSpPr>
        <p:spPr>
          <a:xfrm>
            <a:off x="7715273" y="3366604"/>
            <a:ext cx="1266869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USERROLE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ASPNETUSERROLE</a:t>
            </a:r>
            <a:endParaRPr sz="7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FA0479-A412-4FD2-8F5E-C2F0F7D6882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44186" y="2528025"/>
            <a:ext cx="0" cy="8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F562D5-BEDA-4853-BEC9-B5E21F05D25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073466" y="2528025"/>
            <a:ext cx="0" cy="8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28BE55-D00C-4054-BFBD-57AEF21F91B6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348707" y="2528025"/>
            <a:ext cx="1" cy="8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0C85D0F-3A5C-4AE4-AE3F-732EAB7C7B27}"/>
              </a:ext>
            </a:extLst>
          </p:cNvPr>
          <p:cNvCxnSpPr>
            <a:stCxn id="5" idx="2"/>
            <a:endCxn id="19" idx="0"/>
          </p:cNvCxnSpPr>
          <p:nvPr/>
        </p:nvCxnSpPr>
        <p:spPr>
          <a:xfrm>
            <a:off x="2642327" y="2528025"/>
            <a:ext cx="1" cy="42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8C56CA-5977-44B3-AF2C-E28F227FC32F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2642328" y="3705268"/>
            <a:ext cx="0" cy="39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60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99742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ASP.NET Core Identity – MVC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ASP.NET Core Identity razor class library.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Authorization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Claims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Custom Handlers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OVERVIEW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6" name="Google Shape;1494;p50">
            <a:extLst>
              <a:ext uri="{FF2B5EF4-FFF2-40B4-BE49-F238E27FC236}">
                <a16:creationId xmlns:a16="http://schemas.microsoft.com/office/drawing/2014/main" id="{BE505C49-341D-4479-B739-861EB20A2D56}"/>
              </a:ext>
            </a:extLst>
          </p:cNvPr>
          <p:cNvSpPr/>
          <p:nvPr/>
        </p:nvSpPr>
        <p:spPr>
          <a:xfrm>
            <a:off x="2027470" y="3070336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97;p50">
            <a:extLst>
              <a:ext uri="{FF2B5EF4-FFF2-40B4-BE49-F238E27FC236}">
                <a16:creationId xmlns:a16="http://schemas.microsoft.com/office/drawing/2014/main" id="{2ED0311E-C1F9-407D-AE33-3BB804CD1AAE}"/>
              </a:ext>
            </a:extLst>
          </p:cNvPr>
          <p:cNvSpPr/>
          <p:nvPr/>
        </p:nvSpPr>
        <p:spPr>
          <a:xfrm>
            <a:off x="5000942" y="3074755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98;p50">
            <a:extLst>
              <a:ext uri="{FF2B5EF4-FFF2-40B4-BE49-F238E27FC236}">
                <a16:creationId xmlns:a16="http://schemas.microsoft.com/office/drawing/2014/main" id="{31AF1EBB-45D8-4CD9-9F3B-862BDB385598}"/>
              </a:ext>
            </a:extLst>
          </p:cNvPr>
          <p:cNvSpPr txBox="1"/>
          <p:nvPr/>
        </p:nvSpPr>
        <p:spPr>
          <a:xfrm rot="2976">
            <a:off x="2038478" y="3106437"/>
            <a:ext cx="1644706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ROLES</a:t>
            </a:r>
            <a:endParaRPr sz="1800" b="1" dirty="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" name="Google Shape;1501;p50">
            <a:extLst>
              <a:ext uri="{FF2B5EF4-FFF2-40B4-BE49-F238E27FC236}">
                <a16:creationId xmlns:a16="http://schemas.microsoft.com/office/drawing/2014/main" id="{0D78D9F7-64E9-4D7D-AA25-6E1293036E4D}"/>
              </a:ext>
            </a:extLst>
          </p:cNvPr>
          <p:cNvSpPr txBox="1"/>
          <p:nvPr/>
        </p:nvSpPr>
        <p:spPr>
          <a:xfrm rot="2976">
            <a:off x="5046697" y="3107110"/>
            <a:ext cx="153212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" sz="1800" dirty="0">
                <a:sym typeface="Darker Grotesque"/>
              </a:rPr>
              <a:t>CLAIMS</a:t>
            </a:r>
            <a:endParaRPr sz="1800" dirty="0">
              <a:sym typeface="Darker Grotesque"/>
            </a:endParaRPr>
          </a:p>
        </p:txBody>
      </p:sp>
      <p:sp>
        <p:nvSpPr>
          <p:cNvPr id="10" name="Google Shape;1491;p50">
            <a:extLst>
              <a:ext uri="{FF2B5EF4-FFF2-40B4-BE49-F238E27FC236}">
                <a16:creationId xmlns:a16="http://schemas.microsoft.com/office/drawing/2014/main" id="{7C40EDE8-24BF-4CB4-898F-49E91C8B5A13}"/>
              </a:ext>
            </a:extLst>
          </p:cNvPr>
          <p:cNvSpPr/>
          <p:nvPr/>
        </p:nvSpPr>
        <p:spPr>
          <a:xfrm>
            <a:off x="4926154" y="1615591"/>
            <a:ext cx="1764600" cy="2133944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503;p50">
            <a:extLst>
              <a:ext uri="{FF2B5EF4-FFF2-40B4-BE49-F238E27FC236}">
                <a16:creationId xmlns:a16="http://schemas.microsoft.com/office/drawing/2014/main" id="{B7753A6A-7103-4D22-BC9F-9535F5B1F01E}"/>
              </a:ext>
            </a:extLst>
          </p:cNvPr>
          <p:cNvSpPr/>
          <p:nvPr/>
        </p:nvSpPr>
        <p:spPr>
          <a:xfrm>
            <a:off x="1967084" y="1622310"/>
            <a:ext cx="1764600" cy="21272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515;p50">
            <a:extLst>
              <a:ext uri="{FF2B5EF4-FFF2-40B4-BE49-F238E27FC236}">
                <a16:creationId xmlns:a16="http://schemas.microsoft.com/office/drawing/2014/main" id="{5CCE4837-D862-45C6-B373-B86262F05C26}"/>
              </a:ext>
            </a:extLst>
          </p:cNvPr>
          <p:cNvGrpSpPr/>
          <p:nvPr/>
        </p:nvGrpSpPr>
        <p:grpSpPr>
          <a:xfrm>
            <a:off x="5654006" y="1739770"/>
            <a:ext cx="332375" cy="350071"/>
            <a:chOff x="870939" y="1975821"/>
            <a:chExt cx="332375" cy="350071"/>
          </a:xfrm>
        </p:grpSpPr>
        <p:sp>
          <p:nvSpPr>
            <p:cNvPr id="14" name="Google Shape;1516;p50">
              <a:extLst>
                <a:ext uri="{FF2B5EF4-FFF2-40B4-BE49-F238E27FC236}">
                  <a16:creationId xmlns:a16="http://schemas.microsoft.com/office/drawing/2014/main" id="{02A1A908-2892-409B-961D-429FDF6004F7}"/>
                </a:ext>
              </a:extLst>
            </p:cNvPr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7;p50">
              <a:extLst>
                <a:ext uri="{FF2B5EF4-FFF2-40B4-BE49-F238E27FC236}">
                  <a16:creationId xmlns:a16="http://schemas.microsoft.com/office/drawing/2014/main" id="{3A8C6287-D6B3-4B17-B62A-856EABA0B8C2}"/>
                </a:ext>
              </a:extLst>
            </p:cNvPr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8;p50">
              <a:extLst>
                <a:ext uri="{FF2B5EF4-FFF2-40B4-BE49-F238E27FC236}">
                  <a16:creationId xmlns:a16="http://schemas.microsoft.com/office/drawing/2014/main" id="{A747DFDE-70B5-4FDD-8C1F-519DBC691183}"/>
                </a:ext>
              </a:extLst>
            </p:cNvPr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9;p50">
              <a:extLst>
                <a:ext uri="{FF2B5EF4-FFF2-40B4-BE49-F238E27FC236}">
                  <a16:creationId xmlns:a16="http://schemas.microsoft.com/office/drawing/2014/main" id="{49F88453-B20E-4667-A60F-3352F3037AD9}"/>
                </a:ext>
              </a:extLst>
            </p:cNvPr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538;p50">
            <a:extLst>
              <a:ext uri="{FF2B5EF4-FFF2-40B4-BE49-F238E27FC236}">
                <a16:creationId xmlns:a16="http://schemas.microsoft.com/office/drawing/2014/main" id="{4352C0DD-1757-4764-BC76-710C41A79731}"/>
              </a:ext>
            </a:extLst>
          </p:cNvPr>
          <p:cNvSpPr txBox="1"/>
          <p:nvPr/>
        </p:nvSpPr>
        <p:spPr>
          <a:xfrm>
            <a:off x="2026901" y="2333553"/>
            <a:ext cx="1644961" cy="67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80000"/>
              </a:lnSpc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Who the user is in a given context</a:t>
            </a:r>
            <a:r>
              <a:rPr lang="en" sz="1600" dirty="0">
                <a:solidFill>
                  <a:schemeClr val="bg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?</a:t>
            </a:r>
            <a:endParaRPr sz="1600" dirty="0">
              <a:solidFill>
                <a:schemeClr val="bg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9" name="Google Shape;1539;p50">
            <a:extLst>
              <a:ext uri="{FF2B5EF4-FFF2-40B4-BE49-F238E27FC236}">
                <a16:creationId xmlns:a16="http://schemas.microsoft.com/office/drawing/2014/main" id="{0989771C-E711-4522-A72E-7ED0EECC8079}"/>
              </a:ext>
            </a:extLst>
          </p:cNvPr>
          <p:cNvSpPr/>
          <p:nvPr/>
        </p:nvSpPr>
        <p:spPr>
          <a:xfrm>
            <a:off x="2663303" y="1724400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40;p50">
            <a:extLst>
              <a:ext uri="{FF2B5EF4-FFF2-40B4-BE49-F238E27FC236}">
                <a16:creationId xmlns:a16="http://schemas.microsoft.com/office/drawing/2014/main" id="{810352A8-EA9F-455B-A477-F39366DB2102}"/>
              </a:ext>
            </a:extLst>
          </p:cNvPr>
          <p:cNvSpPr txBox="1"/>
          <p:nvPr/>
        </p:nvSpPr>
        <p:spPr>
          <a:xfrm>
            <a:off x="5000942" y="2249774"/>
            <a:ext cx="1689811" cy="59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80000"/>
              </a:lnSpc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A piece of information about the user</a:t>
            </a:r>
            <a:endParaRPr sz="1600" dirty="0">
              <a:solidFill>
                <a:schemeClr val="bg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22" name="Google Shape;1547;p50">
            <a:extLst>
              <a:ext uri="{FF2B5EF4-FFF2-40B4-BE49-F238E27FC236}">
                <a16:creationId xmlns:a16="http://schemas.microsoft.com/office/drawing/2014/main" id="{B9225EBF-9DF5-4B91-8402-90BE472351B5}"/>
              </a:ext>
            </a:extLst>
          </p:cNvPr>
          <p:cNvSpPr/>
          <p:nvPr/>
        </p:nvSpPr>
        <p:spPr>
          <a:xfrm rot="10800000" flipH="1">
            <a:off x="1962654" y="3500733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548;p50">
            <a:extLst>
              <a:ext uri="{FF2B5EF4-FFF2-40B4-BE49-F238E27FC236}">
                <a16:creationId xmlns:a16="http://schemas.microsoft.com/office/drawing/2014/main" id="{DE0E82F3-01E1-45B9-A553-7BCDB97FD351}"/>
              </a:ext>
            </a:extLst>
          </p:cNvPr>
          <p:cNvSpPr/>
          <p:nvPr/>
        </p:nvSpPr>
        <p:spPr>
          <a:xfrm rot="10800000" flipH="1">
            <a:off x="4920965" y="3500735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05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8" grpId="0"/>
      <p:bldP spid="19" grpId="0" animBg="1"/>
      <p:bldP spid="20" grpId="0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TOOLS NEEDED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5" y="1509921"/>
            <a:ext cx="77718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VISUAL STUDIO 2019</a:t>
            </a:r>
          </a:p>
          <a:p>
            <a:pPr marL="285750" lvl="1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https://visualstudio.microsoft.com/vs/preview/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https://visualstudio.microsoft.com/vs/</a:t>
            </a:r>
          </a:p>
          <a:p>
            <a:endParaRPr lang="en-US" sz="1800" dirty="0">
              <a:solidFill>
                <a:schemeClr val="accent3"/>
              </a:solidFill>
            </a:endParaRPr>
          </a:p>
          <a:p>
            <a:r>
              <a:rPr lang="en-US" sz="1800" dirty="0">
                <a:solidFill>
                  <a:schemeClr val="accent3"/>
                </a:solidFill>
              </a:rPr>
              <a:t>ASP.NET Core (.NET 5)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https://dotnet.microsoft.com/download/dotnet/5.0</a:t>
            </a: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SQL Server 2019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https://www.microsoft.com/en-us/sql-server/sql-server-downloads</a:t>
            </a:r>
          </a:p>
          <a:p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0" name="Picture 2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377F06-89F9-4D89-B684-CE65022F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97" y="1393451"/>
            <a:ext cx="2356597" cy="23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MFA IN ASP.NET CORE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5" y="1509921"/>
            <a:ext cx="77718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Multi-factor authentication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Step 1 – Username &amp; Password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Step 2 – Google/Microsoft Authenticator App</a:t>
            </a:r>
          </a:p>
          <a:p>
            <a:endParaRPr lang="en-US" sz="2400" dirty="0">
              <a:solidFill>
                <a:schemeClr val="accent4"/>
              </a:solidFill>
            </a:endParaRPr>
          </a:p>
          <a:p>
            <a:r>
              <a:rPr lang="en-US" sz="2400" dirty="0">
                <a:solidFill>
                  <a:schemeClr val="accent4"/>
                </a:solidFill>
              </a:rPr>
              <a:t> </a:t>
            </a:r>
          </a:p>
        </p:txBody>
      </p:sp>
      <p:pic>
        <p:nvPicPr>
          <p:cNvPr id="30" name="Picture 2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377F06-89F9-4D89-B684-CE65022F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403" y="2865904"/>
            <a:ext cx="2356597" cy="23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MFA IN ASP.NET CORE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6" y="1509921"/>
            <a:ext cx="771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signs into their account with username and password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needs to enroll in two step authentication.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scans QR Code from website on enter code from website in their authenticator App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App will display a code that user will enter on screen to complete enrollment step.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Next time user enters valid username and password , they will have to open their authenticator App and enter the code in order to login.</a:t>
            </a:r>
          </a:p>
          <a:p>
            <a:endParaRPr lang="en-US" sz="1800" dirty="0">
              <a:solidFill>
                <a:schemeClr val="accent4"/>
              </a:solidFill>
            </a:endParaRPr>
          </a:p>
          <a:p>
            <a:r>
              <a:rPr lang="en-US" sz="1800" dirty="0">
                <a:solidFill>
                  <a:schemeClr val="accent4"/>
                </a:solidFill>
              </a:rPr>
              <a:t> </a:t>
            </a:r>
          </a:p>
        </p:txBody>
      </p:sp>
      <p:pic>
        <p:nvPicPr>
          <p:cNvPr id="30" name="Picture 2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377F06-89F9-4D89-B684-CE65022F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97" y="3418139"/>
            <a:ext cx="1785097" cy="17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EXTERNAL LOGIN IN ASP.NET CORE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6" y="1509921"/>
            <a:ext cx="771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will login/register using Facebook.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will be redirected to Facebook to enter credentials.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Once Facebook validates the user, user is redirected back to website.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Website completes the registration.</a:t>
            </a:r>
          </a:p>
          <a:p>
            <a:endParaRPr lang="en-US" sz="1800" dirty="0">
              <a:solidFill>
                <a:schemeClr val="accent4"/>
              </a:solidFill>
            </a:endParaRPr>
          </a:p>
          <a:p>
            <a:r>
              <a:rPr lang="en-US" sz="1800" dirty="0">
                <a:solidFill>
                  <a:schemeClr val="accent4"/>
                </a:solidFill>
              </a:rPr>
              <a:t> </a:t>
            </a:r>
          </a:p>
        </p:txBody>
      </p:sp>
      <p:pic>
        <p:nvPicPr>
          <p:cNvPr id="30" name="Picture 2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377F06-89F9-4D89-B684-CE65022F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97" y="3418139"/>
            <a:ext cx="1785097" cy="17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6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69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69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70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70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7" name="Google Shape;2147;p70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Libre Franklin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https://fonts.google.com/specimen/Libre+Franklin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Darker Grotesque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https://fonts.google.com/specimen/Darker+Grotesque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70"/>
          <p:cNvSpPr/>
          <p:nvPr/>
        </p:nvSpPr>
        <p:spPr>
          <a:xfrm>
            <a:off x="2052650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70"/>
          <p:cNvSpPr/>
          <p:nvPr/>
        </p:nvSpPr>
        <p:spPr>
          <a:xfrm>
            <a:off x="3114470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883F9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70"/>
          <p:cNvSpPr/>
          <p:nvPr/>
        </p:nvSpPr>
        <p:spPr>
          <a:xfrm>
            <a:off x="4176289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DE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70"/>
          <p:cNvSpPr/>
          <p:nvPr/>
        </p:nvSpPr>
        <p:spPr>
          <a:xfrm>
            <a:off x="99082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B1F4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70"/>
          <p:cNvSpPr txBox="1"/>
          <p:nvPr/>
        </p:nvSpPr>
        <p:spPr>
          <a:xfrm>
            <a:off x="205265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#D80C8C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53" name="Google Shape;2153;p70"/>
          <p:cNvSpPr txBox="1"/>
          <p:nvPr/>
        </p:nvSpPr>
        <p:spPr>
          <a:xfrm>
            <a:off x="311447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#883F98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54" name="Google Shape;2154;p70"/>
          <p:cNvSpPr txBox="1"/>
          <p:nvPr/>
        </p:nvSpPr>
        <p:spPr>
          <a:xfrm>
            <a:off x="417630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1F42"/>
                </a:solidFill>
              </a:rPr>
              <a:t>#FFDE00</a:t>
            </a:r>
            <a:endParaRPr sz="1000">
              <a:solidFill>
                <a:srgbClr val="1B1F42"/>
              </a:solidFill>
            </a:endParaRPr>
          </a:p>
        </p:txBody>
      </p:sp>
      <p:sp>
        <p:nvSpPr>
          <p:cNvPr id="2155" name="Google Shape;2155;p70"/>
          <p:cNvSpPr txBox="1"/>
          <p:nvPr/>
        </p:nvSpPr>
        <p:spPr>
          <a:xfrm>
            <a:off x="99082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#1B1F42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56" name="Google Shape;2156;p70"/>
          <p:cNvSpPr/>
          <p:nvPr/>
        </p:nvSpPr>
        <p:spPr>
          <a:xfrm>
            <a:off x="523812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2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70"/>
          <p:cNvSpPr/>
          <p:nvPr/>
        </p:nvSpPr>
        <p:spPr>
          <a:xfrm>
            <a:off x="629994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0397D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70"/>
          <p:cNvSpPr/>
          <p:nvPr/>
        </p:nvSpPr>
        <p:spPr>
          <a:xfrm>
            <a:off x="7361764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CAE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70"/>
          <p:cNvSpPr txBox="1"/>
          <p:nvPr/>
        </p:nvSpPr>
        <p:spPr>
          <a:xfrm>
            <a:off x="523812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1F42"/>
                </a:solidFill>
              </a:rPr>
              <a:t>#F89829</a:t>
            </a:r>
            <a:endParaRPr sz="1000">
              <a:solidFill>
                <a:srgbClr val="1B1F42"/>
              </a:solidFill>
            </a:endParaRPr>
          </a:p>
        </p:txBody>
      </p:sp>
      <p:sp>
        <p:nvSpPr>
          <p:cNvPr id="2160" name="Google Shape;2160;p70"/>
          <p:cNvSpPr txBox="1"/>
          <p:nvPr/>
        </p:nvSpPr>
        <p:spPr>
          <a:xfrm>
            <a:off x="629995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#0397D6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61" name="Google Shape;2161;p70"/>
          <p:cNvSpPr txBox="1"/>
          <p:nvPr/>
        </p:nvSpPr>
        <p:spPr>
          <a:xfrm>
            <a:off x="736177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#4CAE43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Fresh look at membership system.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Implemented as Razor class library in ASP.NET Core.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ASP.NET Identity, a User Store and much more.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Minimal knowledge of identity and security.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ASP.NET Identity is NOT Identity Server or ASP.NET Identity Framework.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ASP.NET CORE IDENTITY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6" name="Google Shape;1494;p50">
            <a:extLst>
              <a:ext uri="{FF2B5EF4-FFF2-40B4-BE49-F238E27FC236}">
                <a16:creationId xmlns:a16="http://schemas.microsoft.com/office/drawing/2014/main" id="{BE505C49-341D-4479-B739-861EB20A2D56}"/>
              </a:ext>
            </a:extLst>
          </p:cNvPr>
          <p:cNvSpPr/>
          <p:nvPr/>
        </p:nvSpPr>
        <p:spPr>
          <a:xfrm>
            <a:off x="2027470" y="3003097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97;p50">
            <a:extLst>
              <a:ext uri="{FF2B5EF4-FFF2-40B4-BE49-F238E27FC236}">
                <a16:creationId xmlns:a16="http://schemas.microsoft.com/office/drawing/2014/main" id="{2ED0311E-C1F9-407D-AE33-3BB804CD1AAE}"/>
              </a:ext>
            </a:extLst>
          </p:cNvPr>
          <p:cNvSpPr/>
          <p:nvPr/>
        </p:nvSpPr>
        <p:spPr>
          <a:xfrm>
            <a:off x="5000942" y="2994067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98;p50">
            <a:extLst>
              <a:ext uri="{FF2B5EF4-FFF2-40B4-BE49-F238E27FC236}">
                <a16:creationId xmlns:a16="http://schemas.microsoft.com/office/drawing/2014/main" id="{31AF1EBB-45D8-4CD9-9F3B-862BDB385598}"/>
              </a:ext>
            </a:extLst>
          </p:cNvPr>
          <p:cNvSpPr txBox="1"/>
          <p:nvPr/>
        </p:nvSpPr>
        <p:spPr>
          <a:xfrm rot="2976">
            <a:off x="2038478" y="3039198"/>
            <a:ext cx="1644706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Authentication</a:t>
            </a:r>
            <a:endParaRPr sz="1800" b="1" dirty="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" name="Google Shape;1501;p50">
            <a:extLst>
              <a:ext uri="{FF2B5EF4-FFF2-40B4-BE49-F238E27FC236}">
                <a16:creationId xmlns:a16="http://schemas.microsoft.com/office/drawing/2014/main" id="{0D78D9F7-64E9-4D7D-AA25-6E1293036E4D}"/>
              </a:ext>
            </a:extLst>
          </p:cNvPr>
          <p:cNvSpPr txBox="1"/>
          <p:nvPr/>
        </p:nvSpPr>
        <p:spPr>
          <a:xfrm rot="2976">
            <a:off x="5046697" y="3026422"/>
            <a:ext cx="153212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" sz="1800" dirty="0">
                <a:sym typeface="Darker Grotesque"/>
              </a:rPr>
              <a:t>Authorization</a:t>
            </a:r>
            <a:endParaRPr sz="1800" dirty="0">
              <a:sym typeface="Darker Grotesque"/>
            </a:endParaRPr>
          </a:p>
        </p:txBody>
      </p:sp>
      <p:sp>
        <p:nvSpPr>
          <p:cNvPr id="10" name="Google Shape;1491;p50">
            <a:extLst>
              <a:ext uri="{FF2B5EF4-FFF2-40B4-BE49-F238E27FC236}">
                <a16:creationId xmlns:a16="http://schemas.microsoft.com/office/drawing/2014/main" id="{7C40EDE8-24BF-4CB4-898F-49E91C8B5A13}"/>
              </a:ext>
            </a:extLst>
          </p:cNvPr>
          <p:cNvSpPr/>
          <p:nvPr/>
        </p:nvSpPr>
        <p:spPr>
          <a:xfrm>
            <a:off x="4926154" y="1615591"/>
            <a:ext cx="1764600" cy="2133944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503;p50">
            <a:extLst>
              <a:ext uri="{FF2B5EF4-FFF2-40B4-BE49-F238E27FC236}">
                <a16:creationId xmlns:a16="http://schemas.microsoft.com/office/drawing/2014/main" id="{B7753A6A-7103-4D22-BC9F-9535F5B1F01E}"/>
              </a:ext>
            </a:extLst>
          </p:cNvPr>
          <p:cNvSpPr/>
          <p:nvPr/>
        </p:nvSpPr>
        <p:spPr>
          <a:xfrm>
            <a:off x="1967084" y="1622310"/>
            <a:ext cx="1764600" cy="21272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515;p50">
            <a:extLst>
              <a:ext uri="{FF2B5EF4-FFF2-40B4-BE49-F238E27FC236}">
                <a16:creationId xmlns:a16="http://schemas.microsoft.com/office/drawing/2014/main" id="{5CCE4837-D862-45C6-B373-B86262F05C26}"/>
              </a:ext>
            </a:extLst>
          </p:cNvPr>
          <p:cNvGrpSpPr/>
          <p:nvPr/>
        </p:nvGrpSpPr>
        <p:grpSpPr>
          <a:xfrm>
            <a:off x="5654006" y="1739770"/>
            <a:ext cx="332375" cy="350071"/>
            <a:chOff x="870939" y="1975821"/>
            <a:chExt cx="332375" cy="350071"/>
          </a:xfrm>
        </p:grpSpPr>
        <p:sp>
          <p:nvSpPr>
            <p:cNvPr id="14" name="Google Shape;1516;p50">
              <a:extLst>
                <a:ext uri="{FF2B5EF4-FFF2-40B4-BE49-F238E27FC236}">
                  <a16:creationId xmlns:a16="http://schemas.microsoft.com/office/drawing/2014/main" id="{02A1A908-2892-409B-961D-429FDF6004F7}"/>
                </a:ext>
              </a:extLst>
            </p:cNvPr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7;p50">
              <a:extLst>
                <a:ext uri="{FF2B5EF4-FFF2-40B4-BE49-F238E27FC236}">
                  <a16:creationId xmlns:a16="http://schemas.microsoft.com/office/drawing/2014/main" id="{3A8C6287-D6B3-4B17-B62A-856EABA0B8C2}"/>
                </a:ext>
              </a:extLst>
            </p:cNvPr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8;p50">
              <a:extLst>
                <a:ext uri="{FF2B5EF4-FFF2-40B4-BE49-F238E27FC236}">
                  <a16:creationId xmlns:a16="http://schemas.microsoft.com/office/drawing/2014/main" id="{A747DFDE-70B5-4FDD-8C1F-519DBC691183}"/>
                </a:ext>
              </a:extLst>
            </p:cNvPr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9;p50">
              <a:extLst>
                <a:ext uri="{FF2B5EF4-FFF2-40B4-BE49-F238E27FC236}">
                  <a16:creationId xmlns:a16="http://schemas.microsoft.com/office/drawing/2014/main" id="{49F88453-B20E-4667-A60F-3352F3037AD9}"/>
                </a:ext>
              </a:extLst>
            </p:cNvPr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538;p50">
            <a:extLst>
              <a:ext uri="{FF2B5EF4-FFF2-40B4-BE49-F238E27FC236}">
                <a16:creationId xmlns:a16="http://schemas.microsoft.com/office/drawing/2014/main" id="{4352C0DD-1757-4764-BC76-710C41A79731}"/>
              </a:ext>
            </a:extLst>
          </p:cNvPr>
          <p:cNvSpPr txBox="1"/>
          <p:nvPr/>
        </p:nvSpPr>
        <p:spPr>
          <a:xfrm>
            <a:off x="2100383" y="2333553"/>
            <a:ext cx="1494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6F6F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Who are you?</a:t>
            </a:r>
            <a:endParaRPr sz="1600" dirty="0">
              <a:solidFill>
                <a:srgbClr val="F6F6F6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9" name="Google Shape;1539;p50">
            <a:extLst>
              <a:ext uri="{FF2B5EF4-FFF2-40B4-BE49-F238E27FC236}">
                <a16:creationId xmlns:a16="http://schemas.microsoft.com/office/drawing/2014/main" id="{0989771C-E711-4522-A72E-7ED0EECC8079}"/>
              </a:ext>
            </a:extLst>
          </p:cNvPr>
          <p:cNvSpPr/>
          <p:nvPr/>
        </p:nvSpPr>
        <p:spPr>
          <a:xfrm>
            <a:off x="2663303" y="1724400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40;p50">
            <a:extLst>
              <a:ext uri="{FF2B5EF4-FFF2-40B4-BE49-F238E27FC236}">
                <a16:creationId xmlns:a16="http://schemas.microsoft.com/office/drawing/2014/main" id="{810352A8-EA9F-455B-A477-F39366DB2102}"/>
              </a:ext>
            </a:extLst>
          </p:cNvPr>
          <p:cNvSpPr txBox="1"/>
          <p:nvPr/>
        </p:nvSpPr>
        <p:spPr>
          <a:xfrm>
            <a:off x="5073193" y="2249775"/>
            <a:ext cx="1494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6F6F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What access do you have?</a:t>
            </a:r>
            <a:endParaRPr sz="1600" dirty="0">
              <a:solidFill>
                <a:srgbClr val="F6F6F6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22" name="Google Shape;1547;p50">
            <a:extLst>
              <a:ext uri="{FF2B5EF4-FFF2-40B4-BE49-F238E27FC236}">
                <a16:creationId xmlns:a16="http://schemas.microsoft.com/office/drawing/2014/main" id="{B9225EBF-9DF5-4B91-8402-90BE472351B5}"/>
              </a:ext>
            </a:extLst>
          </p:cNvPr>
          <p:cNvSpPr/>
          <p:nvPr/>
        </p:nvSpPr>
        <p:spPr>
          <a:xfrm rot="10800000" flipH="1">
            <a:off x="1962654" y="3500733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548;p50">
            <a:extLst>
              <a:ext uri="{FF2B5EF4-FFF2-40B4-BE49-F238E27FC236}">
                <a16:creationId xmlns:a16="http://schemas.microsoft.com/office/drawing/2014/main" id="{DE0E82F3-01E1-45B9-A553-7BCDB97FD351}"/>
              </a:ext>
            </a:extLst>
          </p:cNvPr>
          <p:cNvSpPr/>
          <p:nvPr/>
        </p:nvSpPr>
        <p:spPr>
          <a:xfrm rot="10800000" flipH="1">
            <a:off x="4920965" y="3500735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4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8" grpId="0"/>
      <p:bldP spid="19" grpId="0" animBg="1"/>
      <p:bldP spid="20" grpId="0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5" name="Picture 4" descr="A picture containing toy, doll, child, player&#10;&#10;Description automatically generated">
            <a:extLst>
              <a:ext uri="{FF2B5EF4-FFF2-40B4-BE49-F238E27FC236}">
                <a16:creationId xmlns:a16="http://schemas.microsoft.com/office/drawing/2014/main" id="{D709D381-3188-4702-B38D-38F3C246D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87" r="33353"/>
          <a:stretch/>
        </p:blipFill>
        <p:spPr>
          <a:xfrm>
            <a:off x="2185146" y="1539148"/>
            <a:ext cx="759759" cy="2353775"/>
          </a:xfrm>
          <a:prstGeom prst="rect">
            <a:avLst/>
          </a:prstGeom>
        </p:spPr>
      </p:pic>
      <p:pic>
        <p:nvPicPr>
          <p:cNvPr id="21" name="Picture 20" descr="A picture containing toy&#10;&#10;Description automatically generated">
            <a:extLst>
              <a:ext uri="{FF2B5EF4-FFF2-40B4-BE49-F238E27FC236}">
                <a16:creationId xmlns:a16="http://schemas.microsoft.com/office/drawing/2014/main" id="{4BB8B6C7-1644-4306-A4ED-E68CAF41A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74" b="9748"/>
          <a:stretch/>
        </p:blipFill>
        <p:spPr>
          <a:xfrm>
            <a:off x="5180480" y="2023781"/>
            <a:ext cx="1834004" cy="1509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51838F-0EBD-48DC-95EC-D921D1B74797}"/>
              </a:ext>
            </a:extLst>
          </p:cNvPr>
          <p:cNvSpPr txBox="1"/>
          <p:nvPr/>
        </p:nvSpPr>
        <p:spPr>
          <a:xfrm>
            <a:off x="2309632" y="160767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04766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84DC6A9-41AF-43B7-846A-A50098803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3"/>
          <a:stretch/>
        </p:blipFill>
        <p:spPr>
          <a:xfrm>
            <a:off x="2020419" y="1556283"/>
            <a:ext cx="3143250" cy="2952056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938975-A6ED-459C-81C9-14189A56F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66"/>
          <a:stretch/>
        </p:blipFill>
        <p:spPr>
          <a:xfrm>
            <a:off x="6489520" y="2104464"/>
            <a:ext cx="1941205" cy="18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C8ACA8-6088-40CD-B80D-2CC45317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31" y="1344708"/>
            <a:ext cx="3539938" cy="35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84DC6A9-41AF-43B7-846A-A50098803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3"/>
          <a:stretch/>
        </p:blipFill>
        <p:spPr>
          <a:xfrm>
            <a:off x="2013696" y="1556283"/>
            <a:ext cx="3143250" cy="2952056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938975-A6ED-459C-81C9-14189A56F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66"/>
          <a:stretch/>
        </p:blipFill>
        <p:spPr>
          <a:xfrm>
            <a:off x="6489520" y="2104464"/>
            <a:ext cx="1941205" cy="18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4" name="Picture 3" descr="A picture containing person, person, table, phone&#10;&#10;Description automatically generated">
            <a:extLst>
              <a:ext uri="{FF2B5EF4-FFF2-40B4-BE49-F238E27FC236}">
                <a16:creationId xmlns:a16="http://schemas.microsoft.com/office/drawing/2014/main" id="{6939D0C0-6B71-4F09-8D2E-ACCFD66B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18" y="2452408"/>
            <a:ext cx="1956548" cy="1304365"/>
          </a:xfrm>
          <a:prstGeom prst="rect">
            <a:avLst/>
          </a:prstGeom>
        </p:spPr>
      </p:pic>
      <p:pic>
        <p:nvPicPr>
          <p:cNvPr id="7" name="Picture 6" descr="A made bed in a room&#10;&#10;Description automatically generated">
            <a:extLst>
              <a:ext uri="{FF2B5EF4-FFF2-40B4-BE49-F238E27FC236}">
                <a16:creationId xmlns:a16="http://schemas.microsoft.com/office/drawing/2014/main" id="{2B9A965D-4DC1-47C7-898B-B14FCECC1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146" y="1643909"/>
            <a:ext cx="1532964" cy="1021976"/>
          </a:xfrm>
          <a:prstGeom prst="rect">
            <a:avLst/>
          </a:prstGeom>
        </p:spPr>
      </p:pic>
      <p:pic>
        <p:nvPicPr>
          <p:cNvPr id="9" name="Picture 8" descr="A bedroom with a large bed in a hotel room&#10;&#10;Description automatically generated">
            <a:extLst>
              <a:ext uri="{FF2B5EF4-FFF2-40B4-BE49-F238E27FC236}">
                <a16:creationId xmlns:a16="http://schemas.microsoft.com/office/drawing/2014/main" id="{C1AD8985-36A0-4EAE-9451-055644007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705" y="3621177"/>
            <a:ext cx="1532963" cy="1021976"/>
          </a:xfrm>
          <a:prstGeom prst="rect">
            <a:avLst/>
          </a:prstGeom>
        </p:spPr>
      </p:pic>
      <p:pic>
        <p:nvPicPr>
          <p:cNvPr id="11" name="Picture 10" descr="A bedroom with a bed and a chair in a room&#10;&#10;Description automatically generated">
            <a:extLst>
              <a:ext uri="{FF2B5EF4-FFF2-40B4-BE49-F238E27FC236}">
                <a16:creationId xmlns:a16="http://schemas.microsoft.com/office/drawing/2014/main" id="{14B75CB6-66E7-44BE-B4EA-1201C0A81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925" y="3621177"/>
            <a:ext cx="1532963" cy="1021975"/>
          </a:xfrm>
          <a:prstGeom prst="rect">
            <a:avLst/>
          </a:prstGeom>
        </p:spPr>
      </p:pic>
      <p:pic>
        <p:nvPicPr>
          <p:cNvPr id="13" name="Picture 12" descr="A picture containing indoor, sitting, computer, table&#10;&#10;Description automatically generated">
            <a:extLst>
              <a:ext uri="{FF2B5EF4-FFF2-40B4-BE49-F238E27FC236}">
                <a16:creationId xmlns:a16="http://schemas.microsoft.com/office/drawing/2014/main" id="{3829401C-6CA7-476C-A565-91B8FA6DD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1705" y="1643909"/>
            <a:ext cx="1532822" cy="1021976"/>
          </a:xfrm>
          <a:prstGeom prst="rect">
            <a:avLst/>
          </a:prstGeom>
        </p:spPr>
      </p:pic>
      <p:pic>
        <p:nvPicPr>
          <p:cNvPr id="15" name="Picture 14" descr="A group of palm trees next to a pool of water&#10;&#10;Description automatically generated">
            <a:extLst>
              <a:ext uri="{FF2B5EF4-FFF2-40B4-BE49-F238E27FC236}">
                <a16:creationId xmlns:a16="http://schemas.microsoft.com/office/drawing/2014/main" id="{7C561ACD-D07E-4D73-A173-3A9347CC7E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832"/>
          <a:stretch/>
        </p:blipFill>
        <p:spPr>
          <a:xfrm>
            <a:off x="5480066" y="1644498"/>
            <a:ext cx="1532822" cy="10213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18381C5-A428-42B1-922C-50A697485E32}"/>
              </a:ext>
            </a:extLst>
          </p:cNvPr>
          <p:cNvSpPr/>
          <p:nvPr/>
        </p:nvSpPr>
        <p:spPr>
          <a:xfrm>
            <a:off x="7442948" y="4349000"/>
            <a:ext cx="1532822" cy="642097"/>
          </a:xfrm>
          <a:prstGeom prst="rect">
            <a:avLst/>
          </a:prstGeom>
          <a:solidFill>
            <a:srgbClr val="1B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3C8595A-65EC-4711-A231-CF09B39BE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145" y="3621177"/>
            <a:ext cx="1532965" cy="1021976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1C04661A-E75A-40DE-AB1F-D2CBEC5286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9450" t="1072" r="45648" b="-1072"/>
          <a:stretch/>
        </p:blipFill>
        <p:spPr>
          <a:xfrm>
            <a:off x="2303395" y="1532720"/>
            <a:ext cx="1410001" cy="1244354"/>
          </a:xfrm>
          <a:prstGeom prst="rect">
            <a:avLst/>
          </a:prstGeom>
        </p:spPr>
      </p:pic>
      <p:pic>
        <p:nvPicPr>
          <p:cNvPr id="30" name="Picture 29" descr="A picture containing icon&#10;&#10;Description automatically generated">
            <a:extLst>
              <a:ext uri="{FF2B5EF4-FFF2-40B4-BE49-F238E27FC236}">
                <a16:creationId xmlns:a16="http://schemas.microsoft.com/office/drawing/2014/main" id="{E7C002DA-B672-451D-AF26-C295212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954"/>
          <a:stretch/>
        </p:blipFill>
        <p:spPr>
          <a:xfrm>
            <a:off x="2666751" y="3509987"/>
            <a:ext cx="1083905" cy="12443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228258A-6492-4111-95EB-B01D07480025}"/>
              </a:ext>
            </a:extLst>
          </p:cNvPr>
          <p:cNvSpPr/>
          <p:nvPr/>
        </p:nvSpPr>
        <p:spPr>
          <a:xfrm>
            <a:off x="2568386" y="1337988"/>
            <a:ext cx="6346868" cy="16069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3988BB-5282-4E20-A53C-FDF896334CC8}"/>
              </a:ext>
            </a:extLst>
          </p:cNvPr>
          <p:cNvSpPr/>
          <p:nvPr/>
        </p:nvSpPr>
        <p:spPr>
          <a:xfrm>
            <a:off x="2572869" y="3236381"/>
            <a:ext cx="6346868" cy="16069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ACF97-6BF5-4B90-908C-5439B392BA7F}"/>
              </a:ext>
            </a:extLst>
          </p:cNvPr>
          <p:cNvSpPr txBox="1"/>
          <p:nvPr/>
        </p:nvSpPr>
        <p:spPr>
          <a:xfrm>
            <a:off x="3733771" y="3336435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OTHER ROOM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ED9A1-9363-493E-908B-E3A77DE881B9}"/>
              </a:ext>
            </a:extLst>
          </p:cNvPr>
          <p:cNvSpPr txBox="1"/>
          <p:nvPr/>
        </p:nvSpPr>
        <p:spPr>
          <a:xfrm>
            <a:off x="5536115" y="3329707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OTHER ROOM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8CBFD-2625-401B-9ABB-3D6A97EEA221}"/>
              </a:ext>
            </a:extLst>
          </p:cNvPr>
          <p:cNvSpPr txBox="1"/>
          <p:nvPr/>
        </p:nvSpPr>
        <p:spPr>
          <a:xfrm>
            <a:off x="7404946" y="3336435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STAFF 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F1927-4876-4D25-8728-5EDE00B92853}"/>
              </a:ext>
            </a:extLst>
          </p:cNvPr>
          <p:cNvSpPr txBox="1"/>
          <p:nvPr/>
        </p:nvSpPr>
        <p:spPr>
          <a:xfrm>
            <a:off x="7334336" y="1365694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BOB’s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F410-A044-4138-B6A2-7249FCAD2B19}"/>
              </a:ext>
            </a:extLst>
          </p:cNvPr>
          <p:cNvSpPr txBox="1"/>
          <p:nvPr/>
        </p:nvSpPr>
        <p:spPr>
          <a:xfrm>
            <a:off x="5512519" y="1365472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HOTEL POOL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BCDE6-63F7-460C-8899-0916B608B105}"/>
              </a:ext>
            </a:extLst>
          </p:cNvPr>
          <p:cNvSpPr txBox="1"/>
          <p:nvPr/>
        </p:nvSpPr>
        <p:spPr>
          <a:xfrm>
            <a:off x="3833257" y="1372196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HOTEL GYM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17E62-2E65-4D2F-A306-034F4662FEBF}"/>
              </a:ext>
            </a:extLst>
          </p:cNvPr>
          <p:cNvSpPr txBox="1"/>
          <p:nvPr/>
        </p:nvSpPr>
        <p:spPr>
          <a:xfrm>
            <a:off x="378540" y="2141449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BOB’s ROOM KEY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6E427D-F928-4B7E-A68E-839ED142AB88}"/>
              </a:ext>
            </a:extLst>
          </p:cNvPr>
          <p:cNvSpPr/>
          <p:nvPr/>
        </p:nvSpPr>
        <p:spPr>
          <a:xfrm>
            <a:off x="141194" y="2141449"/>
            <a:ext cx="2161653" cy="17581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32" grpId="0" animBg="1"/>
      <p:bldP spid="2" grpId="0"/>
      <p:bldP spid="3" grpId="0"/>
      <p:bldP spid="5" grpId="0"/>
      <p:bldP spid="6" grpId="0"/>
      <p:bldP spid="8" grpId="0"/>
      <p:bldP spid="10" grpId="0"/>
      <p:bldP spid="12" grpId="0"/>
      <p:bldP spid="16" grpId="0" animBg="1"/>
    </p:bldLst>
  </p:timing>
</p:sld>
</file>

<file path=ppt/theme/theme1.xml><?xml version="1.0" encoding="utf-8"?>
<a:theme xmlns:a="http://schemas.openxmlformats.org/drawingml/2006/main" name="Trivia Night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B1F42"/>
    </a:dk1>
    <a:lt1>
      <a:srgbClr val="F6F6F6"/>
    </a:lt1>
    <a:dk2>
      <a:srgbClr val="1B1F42"/>
    </a:dk2>
    <a:lt2>
      <a:srgbClr val="F6F6F6"/>
    </a:lt2>
    <a:accent1>
      <a:srgbClr val="4CAE43"/>
    </a:accent1>
    <a:accent2>
      <a:srgbClr val="883F98"/>
    </a:accent2>
    <a:accent3>
      <a:srgbClr val="0397D6"/>
    </a:accent3>
    <a:accent4>
      <a:srgbClr val="F89829"/>
    </a:accent4>
    <a:accent5>
      <a:srgbClr val="D80C8C"/>
    </a:accent5>
    <a:accent6>
      <a:srgbClr val="FFDE00"/>
    </a:accent6>
    <a:hlink>
      <a:srgbClr val="F6F6F6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1167</Words>
  <Application>Microsoft Office PowerPoint</Application>
  <PresentationFormat>On-screen Show (16:9)</PresentationFormat>
  <Paragraphs>169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Libre Franklin ExtraBold</vt:lpstr>
      <vt:lpstr>Darker Grotesque</vt:lpstr>
      <vt:lpstr>Libre Franklin</vt:lpstr>
      <vt:lpstr>Darker Grotesque Medium</vt:lpstr>
      <vt:lpstr>Proxima Nova</vt:lpstr>
      <vt:lpstr>Proxima Nova Semibold</vt:lpstr>
      <vt:lpstr>Roboto Condensed Light</vt:lpstr>
      <vt:lpstr>Arial</vt:lpstr>
      <vt:lpstr>Bahnschrift SemiBold</vt:lpstr>
      <vt:lpstr>Trivia Night by Slidesgo</vt:lpstr>
      <vt:lpstr>Slidesgo Final Pages</vt:lpstr>
      <vt:lpstr>ASP.NET CORE IDENTITY Authentication &amp; Authorization</vt:lpstr>
      <vt:lpstr>OVERVIEW</vt:lpstr>
      <vt:lpstr>ASP.NET CORE IDENTITY</vt:lpstr>
      <vt:lpstr>AUTHENTICATION &amp; AUTHORIZATION</vt:lpstr>
      <vt:lpstr>AUTHENTICATION &amp; AUTHORIZATION</vt:lpstr>
      <vt:lpstr>AUTHENTICATION &amp; AUTHORIZATION</vt:lpstr>
      <vt:lpstr>AUTHENTICATION &amp; AUTHORIZATION</vt:lpstr>
      <vt:lpstr>AUTHENTICATION &amp; AUTHORIZATION</vt:lpstr>
      <vt:lpstr>AUTHENTICATION &amp; AUTHORIZATION</vt:lpstr>
      <vt:lpstr>AUTHENTICATION &amp; AUTHORIZATION</vt:lpstr>
      <vt:lpstr>ASP.NET Authentication</vt:lpstr>
      <vt:lpstr>Cookie Based Authentication</vt:lpstr>
      <vt:lpstr>Token Based Authentication</vt:lpstr>
      <vt:lpstr>Requirements and Handlers in Policy</vt:lpstr>
      <vt:lpstr>Logic Around Multiple Handlers/Policy</vt:lpstr>
      <vt:lpstr>Logic Around Multiple Handlers/Policy</vt:lpstr>
      <vt:lpstr>Logic Around Multiple Handlers/Policy</vt:lpstr>
      <vt:lpstr>Logic Around Multiple Handlers/Policy</vt:lpstr>
      <vt:lpstr>Structure and Architecture of ASP.NET Core Identity</vt:lpstr>
      <vt:lpstr>AUTHENTICATION &amp; AUTHORIZATION</vt:lpstr>
      <vt:lpstr>TOOLS NEEDED</vt:lpstr>
      <vt:lpstr>MFA IN ASP.NET CORE</vt:lpstr>
      <vt:lpstr>MFA IN ASP.NET CORE</vt:lpstr>
      <vt:lpstr>EXTERNAL LOGIN IN ASP.NET CORE</vt:lpstr>
      <vt:lpstr>Instructions for use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IDENTITY</dc:title>
  <dc:creator>Bhrugen Patel</dc:creator>
  <cp:lastModifiedBy>Ben Spark</cp:lastModifiedBy>
  <cp:revision>22</cp:revision>
  <dcterms:modified xsi:type="dcterms:W3CDTF">2020-10-06T23:18:34Z</dcterms:modified>
</cp:coreProperties>
</file>